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49"/>
  </p:notesMasterIdLst>
  <p:sldIdLst>
    <p:sldId id="257" r:id="rId2"/>
    <p:sldId id="307" r:id="rId3"/>
    <p:sldId id="308" r:id="rId4"/>
    <p:sldId id="259" r:id="rId5"/>
    <p:sldId id="309" r:id="rId6"/>
    <p:sldId id="347" r:id="rId7"/>
    <p:sldId id="260" r:id="rId8"/>
    <p:sldId id="310" r:id="rId9"/>
    <p:sldId id="286" r:id="rId10"/>
    <p:sldId id="312" r:id="rId11"/>
    <p:sldId id="311" r:id="rId12"/>
    <p:sldId id="313" r:id="rId13"/>
    <p:sldId id="287" r:id="rId14"/>
    <p:sldId id="314" r:id="rId15"/>
    <p:sldId id="315" r:id="rId16"/>
    <p:sldId id="316" r:id="rId17"/>
    <p:sldId id="317" r:id="rId18"/>
    <p:sldId id="318" r:id="rId19"/>
    <p:sldId id="319" r:id="rId20"/>
    <p:sldId id="320" r:id="rId21"/>
    <p:sldId id="321" r:id="rId22"/>
    <p:sldId id="322" r:id="rId23"/>
    <p:sldId id="323" r:id="rId24"/>
    <p:sldId id="324" r:id="rId25"/>
    <p:sldId id="325" r:id="rId26"/>
    <p:sldId id="326" r:id="rId27"/>
    <p:sldId id="294" r:id="rId28"/>
    <p:sldId id="327" r:id="rId29"/>
    <p:sldId id="328" r:id="rId30"/>
    <p:sldId id="329" r:id="rId31"/>
    <p:sldId id="330" r:id="rId32"/>
    <p:sldId id="331" r:id="rId33"/>
    <p:sldId id="332" r:id="rId34"/>
    <p:sldId id="333" r:id="rId35"/>
    <p:sldId id="334" r:id="rId36"/>
    <p:sldId id="335" r:id="rId37"/>
    <p:sldId id="336" r:id="rId38"/>
    <p:sldId id="337" r:id="rId39"/>
    <p:sldId id="338" r:id="rId40"/>
    <p:sldId id="339" r:id="rId41"/>
    <p:sldId id="340" r:id="rId42"/>
    <p:sldId id="341" r:id="rId43"/>
    <p:sldId id="343" r:id="rId44"/>
    <p:sldId id="344" r:id="rId45"/>
    <p:sldId id="345" r:id="rId46"/>
    <p:sldId id="346" r:id="rId47"/>
    <p:sldId id="285" r:id="rId4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66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1F5FAD-C357-4498-A799-4F93BB4BCF32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280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" name="Google Shape;13;p2"/>
          <p:cNvSpPr txBox="1"/>
          <p:nvPr/>
        </p:nvSpPr>
        <p:spPr>
          <a:xfrm>
            <a:off x="0" y="4479000"/>
            <a:ext cx="9144000" cy="664500"/>
          </a:xfrm>
          <a:prstGeom prst="rect">
            <a:avLst/>
          </a:prstGeom>
          <a:solidFill>
            <a:srgbClr val="0E5DF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" name="Google Shape;14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98198" y="4221275"/>
            <a:ext cx="822960" cy="822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6"/>
          <p:cNvSpPr txBox="1"/>
          <p:nvPr/>
        </p:nvSpPr>
        <p:spPr>
          <a:xfrm>
            <a:off x="0" y="4479000"/>
            <a:ext cx="9144000" cy="664500"/>
          </a:xfrm>
          <a:prstGeom prst="rect">
            <a:avLst/>
          </a:prstGeom>
          <a:solidFill>
            <a:srgbClr val="0E5DF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8" name="Google Shape;3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98198" y="4221275"/>
            <a:ext cx="822960" cy="822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" name="Google Shape;43;p7"/>
          <p:cNvSpPr txBox="1"/>
          <p:nvPr/>
        </p:nvSpPr>
        <p:spPr>
          <a:xfrm>
            <a:off x="0" y="4479000"/>
            <a:ext cx="9144000" cy="664500"/>
          </a:xfrm>
          <a:prstGeom prst="rect">
            <a:avLst/>
          </a:prstGeom>
          <a:solidFill>
            <a:srgbClr val="0E5DF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4" name="Google Shape;4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98198" y="4221275"/>
            <a:ext cx="822960" cy="822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8"/>
          <p:cNvSpPr txBox="1"/>
          <p:nvPr/>
        </p:nvSpPr>
        <p:spPr>
          <a:xfrm>
            <a:off x="0" y="4479000"/>
            <a:ext cx="9144000" cy="664500"/>
          </a:xfrm>
          <a:prstGeom prst="rect">
            <a:avLst/>
          </a:prstGeom>
          <a:solidFill>
            <a:srgbClr val="0E5DF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" name="Google Shape;4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98198" y="4221275"/>
            <a:ext cx="822960" cy="822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9"/>
          <p:cNvSpPr txBox="1"/>
          <p:nvPr/>
        </p:nvSpPr>
        <p:spPr>
          <a:xfrm>
            <a:off x="0" y="4479000"/>
            <a:ext cx="9144000" cy="664500"/>
          </a:xfrm>
          <a:prstGeom prst="rect">
            <a:avLst/>
          </a:prstGeom>
          <a:solidFill>
            <a:srgbClr val="0E5DF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7" name="Google Shape;5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98198" y="4221275"/>
            <a:ext cx="822960" cy="822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0"/>
          <p:cNvSpPr txBox="1"/>
          <p:nvPr/>
        </p:nvSpPr>
        <p:spPr>
          <a:xfrm>
            <a:off x="0" y="4479000"/>
            <a:ext cx="9144000" cy="664500"/>
          </a:xfrm>
          <a:prstGeom prst="rect">
            <a:avLst/>
          </a:prstGeom>
          <a:solidFill>
            <a:srgbClr val="0E5DF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2" name="Google Shape;62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98198" y="4221275"/>
            <a:ext cx="822960" cy="822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" name="Google Shape;65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11"/>
          <p:cNvSpPr txBox="1"/>
          <p:nvPr/>
        </p:nvSpPr>
        <p:spPr>
          <a:xfrm>
            <a:off x="0" y="4479000"/>
            <a:ext cx="9144000" cy="664500"/>
          </a:xfrm>
          <a:prstGeom prst="rect">
            <a:avLst/>
          </a:prstGeom>
          <a:solidFill>
            <a:srgbClr val="0E5DF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8" name="Google Shape;6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98198" y="4221275"/>
            <a:ext cx="822960" cy="822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12"/>
          <p:cNvSpPr txBox="1"/>
          <p:nvPr/>
        </p:nvSpPr>
        <p:spPr>
          <a:xfrm>
            <a:off x="0" y="4479000"/>
            <a:ext cx="9144000" cy="664500"/>
          </a:xfrm>
          <a:prstGeom prst="rect">
            <a:avLst/>
          </a:prstGeom>
          <a:solidFill>
            <a:srgbClr val="0E5DF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2" name="Google Shape;72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98198" y="4221275"/>
            <a:ext cx="822960" cy="822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white">
  <p:cSld name="TITLE_AND_BODY_1">
    <p:bg>
      <p:bgPr>
        <a:solidFill>
          <a:srgbClr val="FFFFFF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3"/>
          <p:cNvSpPr txBox="1"/>
          <p:nvPr/>
        </p:nvSpPr>
        <p:spPr>
          <a:xfrm>
            <a:off x="0" y="4479000"/>
            <a:ext cx="9144000" cy="664500"/>
          </a:xfrm>
          <a:prstGeom prst="rect">
            <a:avLst/>
          </a:prstGeom>
          <a:solidFill>
            <a:srgbClr val="0E5DF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8" name="Google Shape;78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98198" y="4221275"/>
            <a:ext cx="822960" cy="822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console.firebase.google.com/" TargetMode="Externa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appinventor.mit.edu/explore/ai2/support/troubleshooting.html#blocks" TargetMode="Externa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rominirani.com/tutorial-mit-app-inventor-firebase-4be95051c325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tinyurl.com/CSTA20Hermans" TargetMode="External"/><Relationship Id="rId4" Type="http://schemas.openxmlformats.org/officeDocument/2006/relationships/hyperlink" Target="https://github.com/misshermans/PhonebookAppInventor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tinyurl.com/CSTA20Hermans" TargetMode="Externa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1AA20-296D-48C9-A540-DAC51F7C73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5400" cap="all" dirty="0"/>
              <a:t>Connecting App Inventor with a Database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DA390C-B958-4634-A3CF-160B151282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9512" y="2935285"/>
            <a:ext cx="6034030" cy="556709"/>
          </a:xfrm>
        </p:spPr>
        <p:txBody>
          <a:bodyPr>
            <a:noAutofit/>
          </a:bodyPr>
          <a:lstStyle/>
          <a:p>
            <a:r>
              <a:rPr lang="en-US" sz="2400" dirty="0"/>
              <a:t>Presented by Kimberly Hermans</a:t>
            </a:r>
          </a:p>
          <a:p>
            <a:r>
              <a:rPr lang="en-US" sz="2400" dirty="0"/>
              <a:t>CSTA Annual Conference 2020</a:t>
            </a:r>
          </a:p>
        </p:txBody>
      </p:sp>
    </p:spTree>
    <p:extLst>
      <p:ext uri="{BB962C8B-B14F-4D97-AF65-F5344CB8AC3E}">
        <p14:creationId xmlns:p14="http://schemas.microsoft.com/office/powerpoint/2010/main" val="3577651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239BF-A5C6-44A1-81F8-9C3D42333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cap="all" dirty="0"/>
              <a:t>What is a No-SQL Database?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FC5F0-7E65-4E13-8769-F0DFFBE91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 wrap="square" anchor="t">
            <a:no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 JSON (JavaScript Object Notation) allows you to define fields for each individual object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Firebase is a No-SQL database that stores objects in a JSON format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F94EB69B-B8B9-49E8-83DD-17CCA370A8FB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600"/>
                </a:spcAft>
                <a:buNone/>
              </a:pPr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389833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91DE3-B016-4E94-9F39-C1911D93F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Limited Database Structure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3A8BB-CE21-45F4-84D7-D524C8FF0E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Given the limited capabilities of App Inventor 2, it is recommended to have Key-Value pairs in buckets only</a:t>
            </a:r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D00FCF-8A45-4210-A9D1-3AFCD0543F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FB64CE-26BE-46BB-AC81-0DD875ED9D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176" t="29394" r="22273" b="51274"/>
          <a:stretch/>
        </p:blipFill>
        <p:spPr>
          <a:xfrm>
            <a:off x="965001" y="2112097"/>
            <a:ext cx="7525249" cy="1878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981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3DFBD-E26B-490D-8B8B-F88BFD3DB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cap="all" dirty="0"/>
              <a:t>Setting Up New Project in Firebase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53302-5274-40FB-BB9D-EB0EF695F9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Requires log in with our Google account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Navigate to </a:t>
            </a:r>
            <a:r>
              <a:rPr lang="en-US" sz="2400" dirty="0">
                <a:hlinkClick r:id="rId2"/>
              </a:rPr>
              <a:t>https://console.firebase.google.com</a:t>
            </a:r>
            <a:endParaRPr lang="en-US" sz="2400" dirty="0"/>
          </a:p>
          <a:p>
            <a:pPr>
              <a:spcAft>
                <a:spcPts val="600"/>
              </a:spcAft>
            </a:pPr>
            <a:r>
              <a:rPr lang="en-US" sz="2400" dirty="0"/>
              <a:t>Click “Add Project”</a:t>
            </a:r>
          </a:p>
          <a:p>
            <a:pPr marL="114300" indent="0">
              <a:spcAft>
                <a:spcPts val="600"/>
              </a:spcAft>
              <a:buNone/>
            </a:pPr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3BFC1E7C-480F-45B6-972C-D9243487A5EC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600"/>
                </a:spcAft>
                <a:buNone/>
              </a:pPr>
              <a:t>12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067378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B3DFBD-E26B-490D-8B8B-F88BFD3DB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cap="all" dirty="0"/>
              <a:t>Setting Up New Project in Firebase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53302-5274-40FB-BB9D-EB0EF695F9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Create A Project Step 1: Enter the project name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Create A Project Step 2:  Decide if you want to set up Google Analytics (doesn’t matter for our project)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Create A Project Step 3: Select an account for Google Analytics, you may select the default</a:t>
            </a:r>
          </a:p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3BFC1E7C-480F-45B6-972C-D9243487A5EC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600"/>
                </a:spcAft>
                <a:buNone/>
              </a:pPr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014020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512D0-AD0C-4375-BC3F-CB1FC7511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Setting Up Database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C178EE-A3E7-42CC-9254-75E1D229AB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Select Database in the Develop menu on the left side of the screen</a:t>
            </a:r>
          </a:p>
          <a:p>
            <a:r>
              <a:rPr lang="en-US" sz="2400" dirty="0"/>
              <a:t>Scroll down until you see “Realtime Database”</a:t>
            </a:r>
          </a:p>
          <a:p>
            <a:r>
              <a:rPr lang="en-US" sz="2400" dirty="0"/>
              <a:t>Select “Create Database” (Do not confuse this with Cloud </a:t>
            </a:r>
            <a:r>
              <a:rPr lang="en-US" sz="2400" dirty="0" err="1"/>
              <a:t>Firestore</a:t>
            </a:r>
            <a:r>
              <a:rPr lang="en-US" sz="2400" dirty="0"/>
              <a:t>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DAD060-0560-42CF-886A-D832CB37A3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58764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512D0-AD0C-4375-BC3F-CB1FC7511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Setting Up Database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DAD060-0560-42CF-886A-D832CB37A39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1E8AE8-B1FE-4C5F-8DD5-EDCFB6A8E0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151" r="17671" b="42576"/>
          <a:stretch/>
        </p:blipFill>
        <p:spPr>
          <a:xfrm>
            <a:off x="703984" y="1547956"/>
            <a:ext cx="7528214" cy="2431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6601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1FEEC-AC74-44DC-817F-7643A0437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Test Mode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4C5FB6-FC07-485B-8D32-B669C11B80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3759872" cy="3546000"/>
          </a:xfrm>
        </p:spPr>
        <p:txBody>
          <a:bodyPr/>
          <a:lstStyle/>
          <a:p>
            <a:r>
              <a:rPr lang="en-US" sz="2400" dirty="0"/>
              <a:t>Database&gt;Realtime Database</a:t>
            </a:r>
          </a:p>
          <a:p>
            <a:r>
              <a:rPr lang="en-US" sz="2400" dirty="0"/>
              <a:t>Select test mode</a:t>
            </a:r>
          </a:p>
          <a:p>
            <a:r>
              <a:rPr lang="en-US" sz="2400" dirty="0"/>
              <a:t>To change permissions, edit under “rules”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020CE3-EE2D-4A48-A8A8-149BE57C692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CC435B-8077-4A98-B83A-F0439EFFBB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721" t="24652" r="24215" b="18140"/>
          <a:stretch/>
        </p:blipFill>
        <p:spPr>
          <a:xfrm>
            <a:off x="4071572" y="1048548"/>
            <a:ext cx="4760728" cy="294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070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A6E24-AD01-4D40-96D9-C049AFBD7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Copy the Link to your Database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CBCD33-E600-4220-B7D9-99C30DD123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You will need the URL/Link to your database, which you can find in the header of your database.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EC4984-FDE4-4E39-B5CA-DC0EE308AC7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D7991B-7ACE-49DC-AC71-90B886ED2E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262" t="25152" r="22156" b="56502"/>
          <a:stretch/>
        </p:blipFill>
        <p:spPr>
          <a:xfrm>
            <a:off x="1572331" y="2571750"/>
            <a:ext cx="6747323" cy="1597604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B29D22E1-89B8-4372-8EE2-F46CEA115065}"/>
              </a:ext>
            </a:extLst>
          </p:cNvPr>
          <p:cNvSpPr/>
          <p:nvPr/>
        </p:nvSpPr>
        <p:spPr>
          <a:xfrm>
            <a:off x="1469448" y="2393132"/>
            <a:ext cx="3086100" cy="70918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DF09915E-628E-453C-853A-E62C9AD84B14}"/>
              </a:ext>
            </a:extLst>
          </p:cNvPr>
          <p:cNvSpPr/>
          <p:nvPr/>
        </p:nvSpPr>
        <p:spPr>
          <a:xfrm>
            <a:off x="551857" y="2452204"/>
            <a:ext cx="886419" cy="591036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31695030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FF444-036C-49C8-9EFE-7E720F434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Example Activity: Developing a Simple Phonebook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C18592-A682-4123-B0EA-73FAAB2B9F5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727368B-5F07-434B-9B29-4E5635CE8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900" y="1461509"/>
            <a:ext cx="8521700" cy="3416300"/>
          </a:xfrm>
        </p:spPr>
        <p:txBody>
          <a:bodyPr/>
          <a:lstStyle/>
          <a:p>
            <a:r>
              <a:rPr lang="en-US" sz="2400" dirty="0"/>
              <a:t>The phonebook will simply store a contact name and a phone number in a database</a:t>
            </a:r>
          </a:p>
          <a:p>
            <a:r>
              <a:rPr lang="en-US" sz="2400" dirty="0"/>
              <a:t>This app will demonstrate the basic operations on a database</a:t>
            </a:r>
          </a:p>
          <a:p>
            <a:pPr lvl="1"/>
            <a:r>
              <a:rPr lang="en-US" sz="2400" dirty="0"/>
              <a:t>We will add, search, update, remove, and view all contacts of the phonebook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745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FF444-036C-49C8-9EFE-7E720F434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Example Activity: Developing a Simple Phonebook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C18592-A682-4123-B0EA-73FAAB2B9F5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727368B-5F07-434B-9B29-4E5635CE8D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2900" y="1461509"/>
            <a:ext cx="4523064" cy="3408364"/>
          </a:xfrm>
        </p:spPr>
        <p:txBody>
          <a:bodyPr/>
          <a:lstStyle/>
          <a:p>
            <a:r>
              <a:rPr lang="en-US" sz="2400" dirty="0"/>
              <a:t>We will be limited in our capabilities based on App Inventor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200B0F-660A-406F-8A1A-24DA7D86F4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284" t="20521" r="46507" b="26554"/>
          <a:stretch/>
        </p:blipFill>
        <p:spPr>
          <a:xfrm>
            <a:off x="5308024" y="1017725"/>
            <a:ext cx="2199261" cy="3408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368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00FC9-43A9-4C64-9D69-DD1E7DEC2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Prerequisites for this Presentation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B14A18-8A86-4F37-BE12-FA7B419973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05000"/>
              </a:lnSpc>
              <a:buNone/>
            </a:pPr>
            <a:r>
              <a:rPr lang="en-US" sz="2400" dirty="0"/>
              <a:t>Skills</a:t>
            </a:r>
          </a:p>
          <a:p>
            <a:pPr marL="171450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Familiarity with App Inventor 2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2400" dirty="0"/>
              <a:t>Materials</a:t>
            </a:r>
          </a:p>
          <a:p>
            <a:pPr marL="171450" indent="-1714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Computer/Tablet with Compatible Browser</a:t>
            </a:r>
          </a:p>
          <a:p>
            <a:pPr marL="173038" indent="-173038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A Google account</a:t>
            </a:r>
          </a:p>
          <a:p>
            <a:pPr marL="173038" indent="-173038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Android device or emulator</a:t>
            </a:r>
          </a:p>
          <a:p>
            <a:pPr marL="0" indent="0">
              <a:lnSpc>
                <a:spcPct val="100000"/>
              </a:lnSpc>
              <a:buNone/>
            </a:pPr>
            <a:endParaRPr lang="en-US" sz="2400" dirty="0"/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5E88CD-9237-401D-803B-AAC09CF117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400615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9E690-F480-4E9C-8DA3-C17E96E6B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Home Page </a:t>
            </a:r>
            <a:r>
              <a:rPr lang="en-US" dirty="0"/>
              <a:t>– Screen1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A60EBA-8487-4C04-9546-0EFE841A81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A09B0E-D591-40CF-8803-F72ECD2247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284" t="20521" r="46507" b="26554"/>
          <a:stretch/>
        </p:blipFill>
        <p:spPr>
          <a:xfrm>
            <a:off x="872837" y="1086368"/>
            <a:ext cx="2141841" cy="331937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BAA7BE-8BB4-41A1-B4AC-A814EB7532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142" t="27333" r="34556" b="35758"/>
          <a:stretch/>
        </p:blipFill>
        <p:spPr>
          <a:xfrm>
            <a:off x="3553690" y="946214"/>
            <a:ext cx="4216112" cy="345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6131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0197-2E56-4490-B443-E6EBD0BDB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Adding To the Database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D56471-5A27-4173-8F9B-28A4455F32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400" dirty="0"/>
              <a:t>Any screen that accesses the database needs to have the </a:t>
            </a:r>
            <a:r>
              <a:rPr lang="en-US" sz="2400" dirty="0" err="1"/>
              <a:t>FirebaseDB</a:t>
            </a:r>
            <a:r>
              <a:rPr lang="en-US" sz="2400" dirty="0"/>
              <a:t> component added</a:t>
            </a:r>
            <a:br>
              <a:rPr lang="en-US" sz="2400" dirty="0"/>
            </a:br>
            <a:endParaRPr lang="en-US" sz="24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400" dirty="0"/>
              <a:t>You can add the </a:t>
            </a:r>
            <a:r>
              <a:rPr lang="en-US" sz="2400" dirty="0" err="1"/>
              <a:t>FirebaseDB</a:t>
            </a:r>
            <a:r>
              <a:rPr lang="en-US" sz="2400" dirty="0"/>
              <a:t> by dragging the component to the mobile device screen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A2C31A-E23F-433B-9398-EDABC7AB71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301785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0197-2E56-4490-B443-E6EBD0BDB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Adding To the Database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D56471-5A27-4173-8F9B-28A4455F3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4"/>
            <a:ext cx="3686067" cy="3204829"/>
          </a:xfrm>
        </p:spPr>
        <p:txBody>
          <a:bodyPr/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400" dirty="0"/>
              <a:t>You should see the non-visible component below the screen</a:t>
            </a:r>
            <a:br>
              <a:rPr lang="en-US" sz="2400" dirty="0"/>
            </a:br>
            <a:endParaRPr lang="en-US" sz="24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2400" b="1" dirty="0"/>
              <a:t>Don’t forget to change the Firebase URL!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A2C31A-E23F-433B-9398-EDABC7AB71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pic>
        <p:nvPicPr>
          <p:cNvPr id="5" name="Content Placeholder 14">
            <a:extLst>
              <a:ext uri="{FF2B5EF4-FFF2-40B4-BE49-F238E27FC236}">
                <a16:creationId xmlns:a16="http://schemas.microsoft.com/office/drawing/2014/main" id="{5B917369-1174-413B-B8E8-56DFFDBEC1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82" t="26025" r="39853" b="9785"/>
          <a:stretch/>
        </p:blipFill>
        <p:spPr>
          <a:xfrm>
            <a:off x="4134247" y="1062734"/>
            <a:ext cx="4698053" cy="319061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C00F759-66C7-4157-8AAA-987F42422CE7}"/>
              </a:ext>
            </a:extLst>
          </p:cNvPr>
          <p:cNvSpPr/>
          <p:nvPr/>
        </p:nvSpPr>
        <p:spPr>
          <a:xfrm>
            <a:off x="3997767" y="2848795"/>
            <a:ext cx="1153392" cy="49097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806C14B-0A46-4AE1-BF5A-BCFD539077C6}"/>
              </a:ext>
            </a:extLst>
          </p:cNvPr>
          <p:cNvSpPr/>
          <p:nvPr/>
        </p:nvSpPr>
        <p:spPr>
          <a:xfrm>
            <a:off x="5515490" y="3866334"/>
            <a:ext cx="1153392" cy="49097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4966A0B-7417-46A3-97CA-92F281649A45}"/>
              </a:ext>
            </a:extLst>
          </p:cNvPr>
          <p:cNvSpPr/>
          <p:nvPr/>
        </p:nvSpPr>
        <p:spPr>
          <a:xfrm>
            <a:off x="7766891" y="1748967"/>
            <a:ext cx="1065409" cy="33458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34919928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0197-2E56-4490-B443-E6EBD0BDB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Adding To the Database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D56471-5A27-4173-8F9B-28A4455F32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Adding to the database simply requires a key and a value</a:t>
            </a:r>
          </a:p>
          <a:p>
            <a:r>
              <a:rPr lang="en-US" sz="2400" dirty="0"/>
              <a:t>Check your database after you have run your app to be sure the database is updating</a:t>
            </a:r>
          </a:p>
          <a:p>
            <a:r>
              <a:rPr lang="en-US" sz="2400" dirty="0"/>
              <a:t>Note:  All keys are upper case to make case insensitive searches possible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A2C31A-E23F-433B-9398-EDABC7AB71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47194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0197-2E56-4490-B443-E6EBD0BDB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Adding To the Database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A2C31A-E23F-433B-9398-EDABC7AB715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E66F5D-6E82-4F2C-8CB1-BA7FF09EEB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50" t="20650" r="60671" b="55935"/>
          <a:stretch/>
        </p:blipFill>
        <p:spPr>
          <a:xfrm>
            <a:off x="311700" y="1365905"/>
            <a:ext cx="5240211" cy="24579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5FB742-AA94-4E5A-AED1-353D5701FA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025" t="25529" r="45207" b="46477"/>
          <a:stretch/>
        </p:blipFill>
        <p:spPr>
          <a:xfrm>
            <a:off x="5744874" y="1365905"/>
            <a:ext cx="3153859" cy="239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5500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1181A-EEAD-42B1-8B75-A9B40D523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Accessing All Data – View All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47047E-1A38-4F13-BAED-C7FE7FEB5D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3690558" cy="3273759"/>
          </a:xfrm>
        </p:spPr>
        <p:txBody>
          <a:bodyPr/>
          <a:lstStyle/>
          <a:p>
            <a:r>
              <a:rPr lang="en-US" sz="2400" dirty="0"/>
              <a:t>We will need to add the </a:t>
            </a:r>
            <a:r>
              <a:rPr lang="en-US" sz="2400" dirty="0" err="1"/>
              <a:t>FirebaseDB</a:t>
            </a:r>
            <a:r>
              <a:rPr lang="en-US" sz="2400" dirty="0"/>
              <a:t> component to our new screen.</a:t>
            </a:r>
          </a:p>
          <a:p>
            <a:r>
              <a:rPr lang="en-US" sz="2400" dirty="0"/>
              <a:t>Don’t forget to update your </a:t>
            </a:r>
            <a:r>
              <a:rPr lang="en-US" sz="2400" dirty="0" err="1"/>
              <a:t>FirebaseDB</a:t>
            </a:r>
            <a:r>
              <a:rPr lang="en-US" sz="2400" dirty="0"/>
              <a:t> URL!!</a:t>
            </a:r>
          </a:p>
          <a:p>
            <a:endParaRPr lang="en-US" sz="2400" dirty="0"/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91B669-FA31-4A94-8F06-36D16185AC4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68D00A-EE31-4E77-9EDB-12F63AD23B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89" t="27333" r="43323" b="9030"/>
          <a:stretch/>
        </p:blipFill>
        <p:spPr>
          <a:xfrm>
            <a:off x="4720926" y="1152475"/>
            <a:ext cx="4111374" cy="2961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5583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1181A-EEAD-42B1-8B75-A9B40D523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Accessing All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47047E-1A38-4F13-BAED-C7FE7FEB5D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248491" cy="2519193"/>
          </a:xfrm>
        </p:spPr>
        <p:txBody>
          <a:bodyPr/>
          <a:lstStyle/>
          <a:p>
            <a:r>
              <a:rPr lang="en-US" sz="2400" dirty="0"/>
              <a:t>We will use two </a:t>
            </a:r>
            <a:r>
              <a:rPr lang="en-US" sz="2400" dirty="0" err="1"/>
              <a:t>ListView</a:t>
            </a:r>
            <a:r>
              <a:rPr lang="en-US" sz="2400" dirty="0"/>
              <a:t> components to organize our data: One </a:t>
            </a:r>
            <a:r>
              <a:rPr lang="en-US" sz="2400" dirty="0" err="1"/>
              <a:t>ListView</a:t>
            </a:r>
            <a:r>
              <a:rPr lang="en-US" sz="2400" dirty="0"/>
              <a:t> will contain all the names, and the other </a:t>
            </a:r>
            <a:r>
              <a:rPr lang="en-US" sz="2400" dirty="0" err="1"/>
              <a:t>ListView</a:t>
            </a:r>
            <a:r>
              <a:rPr lang="en-US" sz="2400" dirty="0"/>
              <a:t> will contain all the phone numbers</a:t>
            </a:r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91B669-FA31-4A94-8F06-36D16185AC4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681182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8535E-7048-4CDE-82FA-F8BCA05A2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cap="all" dirty="0"/>
              <a:t>Understanding </a:t>
            </a:r>
            <a:r>
              <a:rPr lang="en-US" cap="all" dirty="0" err="1"/>
              <a:t>GetTagList</a:t>
            </a:r>
            <a:endParaRPr lang="en-US" cap="al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DAF8A-9FA1-4766-97DD-D7AFAD9C9B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 wrap="square" anchor="t">
            <a:no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A “call </a:t>
            </a:r>
            <a:r>
              <a:rPr lang="en-US" sz="2400" dirty="0" err="1"/>
              <a:t>GetTagList</a:t>
            </a:r>
            <a:r>
              <a:rPr lang="en-US" sz="2400" dirty="0"/>
              <a:t>” block in itself does nothing, but it does call the “when </a:t>
            </a:r>
            <a:r>
              <a:rPr lang="en-US" sz="2400" dirty="0" err="1"/>
              <a:t>TagList</a:t>
            </a:r>
            <a:r>
              <a:rPr lang="en-US" sz="2400" dirty="0"/>
              <a:t>” block.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Define the “when </a:t>
            </a:r>
            <a:r>
              <a:rPr lang="en-US" sz="2400" dirty="0" err="1"/>
              <a:t>TagList</a:t>
            </a:r>
            <a:r>
              <a:rPr lang="en-US" sz="2400" dirty="0"/>
              <a:t>” block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C91600B4-7251-43CF-81AA-E15BFFF1F41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600"/>
                </a:spcAft>
                <a:buNone/>
              </a:pPr>
              <a:t>27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744715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8535E-7048-4CDE-82FA-F8BCA05A2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cap="all" dirty="0"/>
              <a:t>Understanding </a:t>
            </a:r>
            <a:r>
              <a:rPr lang="en-US" cap="all" dirty="0" err="1"/>
              <a:t>GetTagList</a:t>
            </a:r>
            <a:endParaRPr lang="en-US" cap="al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7DAF8A-9FA1-4766-97DD-D7AFAD9C9B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 wrap="square" anchor="t">
            <a:no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“value” refers to a list of tags, or keys in our key-value pair. In our example, “value” is the list of all names in our phonebook (Ex. [“BEARDO”, “EUGENE”, “MOLLY”])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Traverse the “value” list to visit each tag/key in the database using the “for each” block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C91600B4-7251-43CF-81AA-E15BFFF1F41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600"/>
                </a:spcAft>
                <a:buNone/>
              </a:pPr>
              <a:t>28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726112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ED00A-A7B6-4CB2-992C-A083EADFA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A Note About Asynchronous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9AE55-DCAE-4195-B44D-5E0F128331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447799"/>
            <a:ext cx="8520600" cy="3121075"/>
          </a:xfrm>
        </p:spPr>
        <p:txBody>
          <a:bodyPr/>
          <a:lstStyle/>
          <a:p>
            <a:r>
              <a:rPr lang="en-US" sz="2400" dirty="0" err="1"/>
              <a:t>Javascript</a:t>
            </a:r>
            <a:r>
              <a:rPr lang="en-US" sz="2400" dirty="0"/>
              <a:t> uses a concept called asynchronous programming for optimization</a:t>
            </a:r>
          </a:p>
          <a:p>
            <a:r>
              <a:rPr lang="en-US" sz="2400" dirty="0"/>
              <a:t>This does not apply to other languages like Java, Python, C++</a:t>
            </a:r>
          </a:p>
          <a:p>
            <a:r>
              <a:rPr lang="en-US" sz="2400" dirty="0"/>
              <a:t>This means that a procedure may not be done running before another procedure is called.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D82D70-48A5-4F66-AE1A-2437CE82A5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28464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86FF9-6AA5-46EE-B537-E0E7A5CAC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Prerequisites for this Presentation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017E38-A380-429F-9846-564F890BFD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4000" y="1017725"/>
            <a:ext cx="8520600" cy="3416400"/>
          </a:xfrm>
        </p:spPr>
        <p:txBody>
          <a:bodyPr/>
          <a:lstStyle/>
          <a:p>
            <a:pPr marL="114300" indent="0">
              <a:buNone/>
            </a:pPr>
            <a:r>
              <a:rPr lang="en-US" sz="2400" dirty="0"/>
              <a:t>Compatible Browsers</a:t>
            </a:r>
          </a:p>
          <a:p>
            <a:pPr marL="628650" lvl="1" indent="-1714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Mozilla Firefox 3.6 or higher (Note: If you are using Firefox with the </a:t>
            </a:r>
            <a:r>
              <a:rPr lang="en-US" sz="2400" b="0" i="0" dirty="0" err="1">
                <a:effectLst/>
              </a:rPr>
              <a:t>NoScript</a:t>
            </a:r>
            <a:r>
              <a:rPr lang="en-US" sz="2400" b="0" i="0" dirty="0">
                <a:effectLst/>
              </a:rPr>
              <a:t> extension, you'll need to turn the extension off. See the note on the </a:t>
            </a:r>
            <a:r>
              <a:rPr lang="en-US" sz="2400" b="0" i="0" u="none" strike="noStrike" dirty="0">
                <a:effectLst/>
                <a:hlinkClick r:id="rId2"/>
              </a:rPr>
              <a:t>troubleshooting page</a:t>
            </a:r>
            <a:r>
              <a:rPr lang="en-US" sz="2400" b="0" i="0" dirty="0">
                <a:effectLst/>
              </a:rPr>
              <a:t>.</a:t>
            </a:r>
          </a:p>
          <a:p>
            <a:pPr marL="628650" lvl="1" indent="-1714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Apple Safari 5.0 or higher</a:t>
            </a:r>
          </a:p>
          <a:p>
            <a:pPr marL="628650" lvl="1" indent="-1714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Google Chrome 4.0 or higher</a:t>
            </a:r>
          </a:p>
          <a:p>
            <a:pPr marL="628650" lvl="1" indent="-1714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b="0" i="0" dirty="0">
                <a:effectLst/>
              </a:rPr>
              <a:t>App Inventor does not support Microsoft Internet Explorer. Windows users should use Chrome or Firefox</a:t>
            </a:r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67A8AA-D10B-4664-86FB-2642F2F114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717604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ED00A-A7B6-4CB2-992C-A083EADFA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A Note About Asynchronous Programming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9AE55-DCAE-4195-B44D-5E0F128331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447799"/>
            <a:ext cx="8520600" cy="3121075"/>
          </a:xfrm>
        </p:spPr>
        <p:txBody>
          <a:bodyPr/>
          <a:lstStyle/>
          <a:p>
            <a:r>
              <a:rPr lang="en-US" sz="2400" dirty="0"/>
              <a:t>Why is this important? If the results of one procedure call is dependent on the results of another procedure call, you may not have the results you need in time. </a:t>
            </a:r>
          </a:p>
          <a:p>
            <a:r>
              <a:rPr lang="en-US" sz="2400" dirty="0"/>
              <a:t>So… what does that mean I have to do? Anything that is dependent on the results of something else needs to be in the same procedure.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D82D70-48A5-4F66-AE1A-2437CE82A5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178102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ED00A-A7B6-4CB2-992C-A083EADFA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A Note About Asynchronous Programming - 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9AE55-DCAE-4195-B44D-5E0F128331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447799"/>
            <a:ext cx="8416664" cy="2556165"/>
          </a:xfrm>
        </p:spPr>
        <p:txBody>
          <a:bodyPr/>
          <a:lstStyle/>
          <a:p>
            <a:pPr marL="1054100" lvl="2" indent="-825500">
              <a:buNone/>
            </a:pPr>
            <a:r>
              <a:rPr lang="en-US" sz="2400" dirty="0"/>
              <a:t>procedure A</a:t>
            </a:r>
            <a:br>
              <a:rPr lang="en-US" sz="2400" dirty="0"/>
            </a:br>
            <a:r>
              <a:rPr lang="en-US" sz="2400" dirty="0" err="1"/>
              <a:t>a</a:t>
            </a:r>
            <a:r>
              <a:rPr lang="en-US" sz="2400" dirty="0"/>
              <a:t> = procedure1( )</a:t>
            </a:r>
            <a:br>
              <a:rPr lang="en-US" sz="2400" dirty="0"/>
            </a:br>
            <a:r>
              <a:rPr lang="en-US" sz="2400" dirty="0"/>
              <a:t>b = procedure2( )</a:t>
            </a:r>
            <a:br>
              <a:rPr lang="en-US" sz="2400" dirty="0"/>
            </a:br>
            <a:r>
              <a:rPr lang="en-US" sz="2400" dirty="0"/>
              <a:t>x = a + b</a:t>
            </a:r>
            <a:br>
              <a:rPr lang="en-US" sz="2400" dirty="0"/>
            </a:br>
            <a:r>
              <a:rPr lang="en-US" sz="2400" dirty="0"/>
              <a:t>//May result in a blank answer because procedures </a:t>
            </a:r>
            <a:br>
              <a:rPr lang="en-US" sz="2400" dirty="0"/>
            </a:br>
            <a:r>
              <a:rPr lang="en-US" sz="2400" dirty="0"/>
              <a:t>//1 &amp; 2 are not guaranteed to have finished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D82D70-48A5-4F66-AE1A-2437CE82A5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702739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ED00A-A7B6-4CB2-992C-A083EADFA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A Note About Asynchronous Programming - Example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9AE55-DCAE-4195-B44D-5E0F128331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447799"/>
            <a:ext cx="8416664" cy="2556165"/>
          </a:xfrm>
        </p:spPr>
        <p:txBody>
          <a:bodyPr/>
          <a:lstStyle/>
          <a:p>
            <a:pPr marL="114300" indent="0">
              <a:buNone/>
            </a:pPr>
            <a:r>
              <a:rPr lang="en-US" sz="2400" dirty="0"/>
              <a:t>procedure A</a:t>
            </a:r>
          </a:p>
          <a:p>
            <a:pPr marL="114300" indent="0">
              <a:buNone/>
            </a:pPr>
            <a:r>
              <a:rPr lang="en-US" sz="2400" dirty="0"/>
              <a:t>	a = some calculations</a:t>
            </a:r>
          </a:p>
          <a:p>
            <a:pPr marL="114300" indent="0">
              <a:buNone/>
            </a:pPr>
            <a:r>
              <a:rPr lang="en-US" sz="2400" dirty="0"/>
              <a:t>	b = some calculations</a:t>
            </a:r>
          </a:p>
          <a:p>
            <a:pPr marL="114300" indent="0">
              <a:buNone/>
            </a:pPr>
            <a:r>
              <a:rPr lang="en-US" sz="2400" dirty="0"/>
              <a:t>	x = a + b</a:t>
            </a:r>
          </a:p>
          <a:p>
            <a:pPr marL="114300" indent="0">
              <a:buNone/>
            </a:pPr>
            <a:r>
              <a:rPr lang="en-US" sz="2400" dirty="0"/>
              <a:t>	// x will have a value because </a:t>
            </a:r>
            <a:br>
              <a:rPr lang="en-US" sz="2400" dirty="0"/>
            </a:br>
            <a:r>
              <a:rPr lang="en-US" sz="2400" dirty="0"/>
              <a:t>	//there are no procedure calls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D82D70-48A5-4F66-AE1A-2437CE82A51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25493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E45F8-3430-41F6-B69E-FED73F56C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Accessing All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EAEC82-B07F-4077-AC06-3F7516BE3D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33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FDFF09-EEB7-4820-B8B6-58DCD2B05D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42" t="32727" r="33948" b="28485"/>
          <a:stretch/>
        </p:blipFill>
        <p:spPr>
          <a:xfrm>
            <a:off x="837116" y="1017725"/>
            <a:ext cx="7469767" cy="3366656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2B354515-71EC-46C8-8BAD-786D038FE163}"/>
              </a:ext>
            </a:extLst>
          </p:cNvPr>
          <p:cNvSpPr/>
          <p:nvPr/>
        </p:nvSpPr>
        <p:spPr>
          <a:xfrm>
            <a:off x="4571999" y="3694684"/>
            <a:ext cx="3816871" cy="724766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C31ED6-5491-4582-B116-584D7013A6D1}"/>
              </a:ext>
            </a:extLst>
          </p:cNvPr>
          <p:cNvSpPr txBox="1"/>
          <p:nvPr/>
        </p:nvSpPr>
        <p:spPr>
          <a:xfrm>
            <a:off x="5006196" y="4292492"/>
            <a:ext cx="366669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Potential asynchronous issue.. Must go here!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59DA75-7CAE-4735-B3F2-623AB15BC855}"/>
              </a:ext>
            </a:extLst>
          </p:cNvPr>
          <p:cNvSpPr txBox="1"/>
          <p:nvPr/>
        </p:nvSpPr>
        <p:spPr>
          <a:xfrm>
            <a:off x="3003781" y="3340094"/>
            <a:ext cx="88036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NOT HERE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1A541F1-933A-4F8D-8C28-5F0C21B09FFD}"/>
              </a:ext>
            </a:extLst>
          </p:cNvPr>
          <p:cNvCxnSpPr/>
          <p:nvPr/>
        </p:nvCxnSpPr>
        <p:spPr>
          <a:xfrm flipH="1" flipV="1">
            <a:off x="2115359" y="3340094"/>
            <a:ext cx="2524991" cy="646835"/>
          </a:xfrm>
          <a:prstGeom prst="straightConnector1">
            <a:avLst/>
          </a:prstGeom>
          <a:ln w="76200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6436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201BE-905C-4F8E-AA14-5BC706B66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Searching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5851DD-8E58-48B6-A53C-E6841432A4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We will need to add the </a:t>
            </a:r>
            <a:r>
              <a:rPr lang="en-US" sz="2400" dirty="0" err="1"/>
              <a:t>FirebaseDB</a:t>
            </a:r>
            <a:r>
              <a:rPr lang="en-US" sz="2400" dirty="0"/>
              <a:t> component to our new screen.</a:t>
            </a:r>
          </a:p>
          <a:p>
            <a:r>
              <a:rPr lang="en-US" sz="2400" dirty="0"/>
              <a:t>Searching is similar to accessing the database, but instead of traversing the list of tags, we can check if a tag is in the list. </a:t>
            </a:r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3DD0EA-6E83-46B0-BE36-83A20A6353B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651366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201BE-905C-4F8E-AA14-5BC706B66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Searching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5851DD-8E58-48B6-A53C-E6841432A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2971827" cy="3416400"/>
          </a:xfrm>
        </p:spPr>
        <p:txBody>
          <a:bodyPr/>
          <a:lstStyle/>
          <a:p>
            <a:r>
              <a:rPr lang="en-US" sz="2400" dirty="0"/>
              <a:t>Don’t forget to update your </a:t>
            </a:r>
            <a:r>
              <a:rPr lang="en-US" sz="2400" dirty="0" err="1"/>
              <a:t>FirebaseDB</a:t>
            </a:r>
            <a:r>
              <a:rPr lang="en-US" sz="2400" dirty="0"/>
              <a:t> URL!!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3DD0EA-6E83-46B0-BE36-83A20A6353B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35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3A2ED2-CD0B-4DDB-9078-4F770EBD03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49" t="27031" r="40351" b="9333"/>
          <a:stretch/>
        </p:blipFill>
        <p:spPr>
          <a:xfrm>
            <a:off x="3050684" y="1017725"/>
            <a:ext cx="5144957" cy="3448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8935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AAF12-9526-4856-91E3-BD8C6F1F2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Searching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375141-D39F-4A5C-B5F2-833812BC7F9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0B4043E9-3370-4D9D-9166-2B37AC38BA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04" t="35003" r="14528" b="25861"/>
          <a:stretch/>
        </p:blipFill>
        <p:spPr>
          <a:xfrm>
            <a:off x="249381" y="1331766"/>
            <a:ext cx="8586479" cy="28523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662052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14ABE-71AA-4835-8820-8DFA6FB87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Removing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E9D4B5-0A6A-4641-B050-5F610EB42D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Use a </a:t>
            </a:r>
            <a:r>
              <a:rPr lang="en-US" sz="2400" dirty="0" err="1"/>
              <a:t>ListPicker</a:t>
            </a:r>
            <a:r>
              <a:rPr lang="en-US" sz="2400" dirty="0"/>
              <a:t> so the user can select from a list what they want to remove</a:t>
            </a:r>
          </a:p>
          <a:p>
            <a:r>
              <a:rPr lang="en-US" sz="2400" dirty="0"/>
              <a:t>Will need to create a list, each element will be a string of the joined name and number</a:t>
            </a:r>
          </a:p>
          <a:p>
            <a:r>
              <a:rPr lang="en-US" sz="2400" dirty="0"/>
              <a:t>Setting up the </a:t>
            </a:r>
            <a:r>
              <a:rPr lang="en-US" sz="2400" dirty="0" err="1"/>
              <a:t>ListPicker</a:t>
            </a:r>
            <a:r>
              <a:rPr lang="en-US" sz="2400" dirty="0"/>
              <a:t> is similar to setting up the two </a:t>
            </a:r>
            <a:r>
              <a:rPr lang="en-US" sz="2400" dirty="0" err="1"/>
              <a:t>ListViews</a:t>
            </a:r>
            <a:endParaRPr lang="en-US" sz="2400" dirty="0"/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39FE84-F483-4B8A-A257-0F39010BAA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5569195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14ABE-71AA-4835-8820-8DFA6FB87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Removing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E9D4B5-0A6A-4641-B050-5F610EB42D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Use the “when </a:t>
            </a:r>
            <a:r>
              <a:rPr lang="en-US" sz="2400" dirty="0" err="1"/>
              <a:t>AfterPicking</a:t>
            </a:r>
            <a:r>
              <a:rPr lang="en-US" sz="2400" dirty="0"/>
              <a:t>” block to delete, using the “call </a:t>
            </a:r>
            <a:r>
              <a:rPr lang="en-US" sz="2400" dirty="0" err="1"/>
              <a:t>ClearTag</a:t>
            </a:r>
            <a:r>
              <a:rPr lang="en-US" sz="2400" dirty="0"/>
              <a:t>” block. </a:t>
            </a:r>
          </a:p>
          <a:p>
            <a:r>
              <a:rPr lang="en-US" sz="2400" dirty="0" err="1"/>
              <a:t>ClearTag</a:t>
            </a:r>
            <a:r>
              <a:rPr lang="en-US" sz="2400" dirty="0"/>
              <a:t> block needs a key to remove the key-value pair</a:t>
            </a:r>
          </a:p>
          <a:p>
            <a:r>
              <a:rPr lang="en-US" sz="2400" dirty="0"/>
              <a:t>Call </a:t>
            </a:r>
            <a:r>
              <a:rPr lang="en-US" sz="2400" dirty="0" err="1"/>
              <a:t>GetTagList</a:t>
            </a:r>
            <a:r>
              <a:rPr lang="en-US" sz="2400" dirty="0"/>
              <a:t> to refresh the </a:t>
            </a:r>
            <a:r>
              <a:rPr lang="en-US" sz="2400" dirty="0" err="1"/>
              <a:t>ListPicker</a:t>
            </a:r>
            <a:endParaRPr lang="en-US" sz="2400" dirty="0"/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39FE84-F483-4B8A-A257-0F39010BAA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824482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14ABE-71AA-4835-8820-8DFA6FB87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Removing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E9D4B5-0A6A-4641-B050-5F610EB42D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3622991" cy="3384089"/>
          </a:xfrm>
        </p:spPr>
        <p:txBody>
          <a:bodyPr/>
          <a:lstStyle/>
          <a:p>
            <a:r>
              <a:rPr lang="en-US" sz="2400" dirty="0"/>
              <a:t>Note: Does not appear to remove the last contact from the list in the App even though it’s removed on Firebase</a:t>
            </a:r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39FE84-F483-4B8A-A257-0F39010BAA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19D2D1-9856-473B-8012-6F8A37526F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42" t="20548" r="40091" b="13658"/>
          <a:stretch/>
        </p:blipFill>
        <p:spPr>
          <a:xfrm>
            <a:off x="3998246" y="1017725"/>
            <a:ext cx="4553549" cy="3187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853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FD612-AF5D-4D22-9C75-A9DAC2BD3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cap="all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A167F-A8F9-4675-9464-F4B3127D62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 wrap="square" anchor="t">
            <a:normAutofit/>
          </a:bodyPr>
          <a:lstStyle/>
          <a:p>
            <a:pPr marL="0" indent="0">
              <a:lnSpc>
                <a:spcPct val="105000"/>
              </a:lnSpc>
              <a:spcAft>
                <a:spcPts val="600"/>
              </a:spcAft>
              <a:buNone/>
            </a:pPr>
            <a:r>
              <a:rPr lang="en-US" sz="2600" dirty="0"/>
              <a:t>By the end of this presentation, you will be able to:</a:t>
            </a:r>
          </a:p>
          <a:p>
            <a:pPr>
              <a:lnSpc>
                <a:spcPct val="105000"/>
              </a:lnSpc>
              <a:spcAft>
                <a:spcPts val="600"/>
              </a:spcAft>
            </a:pPr>
            <a:r>
              <a:rPr lang="en-US" sz="2600" dirty="0"/>
              <a:t>Understand Firebase capabilities and limitations</a:t>
            </a:r>
          </a:p>
          <a:p>
            <a:pPr>
              <a:lnSpc>
                <a:spcPct val="105000"/>
              </a:lnSpc>
              <a:spcAft>
                <a:spcPts val="600"/>
              </a:spcAft>
            </a:pPr>
            <a:r>
              <a:rPr lang="en-US" sz="2600" dirty="0"/>
              <a:t>Understand App Inventor 2 limitations with Firebase</a:t>
            </a:r>
          </a:p>
          <a:p>
            <a:pPr>
              <a:lnSpc>
                <a:spcPct val="105000"/>
              </a:lnSpc>
              <a:spcAft>
                <a:spcPts val="600"/>
              </a:spcAft>
            </a:pPr>
            <a:r>
              <a:rPr lang="en-US" sz="2600" dirty="0"/>
              <a:t>Connect Firebase to your App</a:t>
            </a:r>
          </a:p>
          <a:p>
            <a:pPr>
              <a:lnSpc>
                <a:spcPct val="105000"/>
              </a:lnSpc>
              <a:spcAft>
                <a:spcPts val="600"/>
              </a:spcAft>
            </a:pPr>
            <a:r>
              <a:rPr lang="en-US" sz="2600" dirty="0"/>
              <a:t>Set up a Realtime Database</a:t>
            </a:r>
          </a:p>
          <a:p>
            <a:pPr>
              <a:lnSpc>
                <a:spcPct val="105000"/>
              </a:lnSpc>
              <a:spcAft>
                <a:spcPts val="600"/>
              </a:spcAft>
            </a:pPr>
            <a:endParaRPr lang="en-US" sz="1500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24D91263-69A6-4008-AECD-795454C9709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600"/>
                </a:spcAft>
                <a:buNone/>
              </a:pPr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8126321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16893-BC04-4A52-BF87-287D7E637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Removing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7B18F7-0468-467E-9FD6-A664A1743D9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96F505-EE61-4AF8-A1D5-07EE07EB9B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50" t="27333" r="28841" b="23903"/>
          <a:stretch/>
        </p:blipFill>
        <p:spPr>
          <a:xfrm>
            <a:off x="482774" y="936655"/>
            <a:ext cx="7729508" cy="353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8253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D8569-CE03-41EB-92CE-95DE6A55F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Updating data - Selection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A1AAB-031C-4F5B-91AD-302D98A5F9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Updating is split up into two screens</a:t>
            </a:r>
          </a:p>
          <a:p>
            <a:r>
              <a:rPr lang="en-US" sz="2400" dirty="0"/>
              <a:t>First screen looks pretty similar to removing contacts</a:t>
            </a:r>
          </a:p>
          <a:p>
            <a:r>
              <a:rPr lang="en-US" sz="2400" dirty="0"/>
              <a:t>Uses a </a:t>
            </a:r>
            <a:r>
              <a:rPr lang="en-US" sz="2400" dirty="0" err="1"/>
              <a:t>ListPicker</a:t>
            </a:r>
            <a:r>
              <a:rPr lang="en-US" sz="2400" dirty="0"/>
              <a:t> to have the user select which contact they wish to update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77B7A-265D-43B5-B25F-ADA70F2895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488331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D8569-CE03-41EB-92CE-95DE6A55F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Updating data - Selection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2A1AAB-031C-4F5B-91AD-302D98A5F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4260300" cy="3416400"/>
          </a:xfrm>
        </p:spPr>
        <p:txBody>
          <a:bodyPr/>
          <a:lstStyle/>
          <a:p>
            <a:r>
              <a:rPr lang="en-US" sz="2400" dirty="0"/>
              <a:t>Once they choose the contact, they will be taken to another update screen where the user will edit</a:t>
            </a:r>
          </a:p>
          <a:p>
            <a:r>
              <a:rPr lang="en-US" sz="2400" dirty="0"/>
              <a:t>Key/tag is passed using the “open another screen with start value” block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77B7A-265D-43B5-B25F-ADA70F2895C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7FECBE-5E11-4986-9BEE-4025B4B02F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34" t="21301" r="38080" b="14309"/>
          <a:stretch/>
        </p:blipFill>
        <p:spPr>
          <a:xfrm>
            <a:off x="4522241" y="1106155"/>
            <a:ext cx="4363732" cy="2884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3295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D89CD-5273-4E47-8EE2-D7C3EB46D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Updating Data - Selection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0E9351-EE02-4CCF-A17C-029B16ECDB9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43</a:t>
            </a:fld>
            <a:endParaRPr lang="en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30835E85-FE10-43AD-85F7-C791388450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3045" t="26081" r="26846" b="24239"/>
          <a:stretch/>
        </p:blipFill>
        <p:spPr>
          <a:xfrm>
            <a:off x="713508" y="1147978"/>
            <a:ext cx="7087467" cy="329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75199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768A8-AB25-4FCC-8857-214C03FBB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Updating Data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9DF7BC-942C-453A-9B32-C06D035C3C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/>
              <a:t>The second screen will have the selected contact information populated in the </a:t>
            </a:r>
            <a:r>
              <a:rPr lang="en-US" sz="2400" dirty="0" err="1"/>
              <a:t>TextBoxes</a:t>
            </a:r>
            <a:endParaRPr lang="en-US" sz="2400" dirty="0"/>
          </a:p>
          <a:p>
            <a:r>
              <a:rPr lang="en-US" sz="2400" dirty="0"/>
              <a:t>The current tag/key will be removed from the database</a:t>
            </a:r>
          </a:p>
          <a:p>
            <a:r>
              <a:rPr lang="en-US" sz="2400" dirty="0"/>
              <a:t>A new key-value pair will be added to the database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7E3EEA-DD7C-4BEC-A32A-CCF48EB5CB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9348360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768A8-AB25-4FCC-8857-214C03FBB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all" dirty="0"/>
              <a:t>Updating Data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7E3EEA-DD7C-4BEC-A32A-CCF48EB5CB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45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B10526-90A0-4A99-B3B6-B22577B392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51" t="21464" r="38903" b="13658"/>
          <a:stretch/>
        </p:blipFill>
        <p:spPr>
          <a:xfrm>
            <a:off x="2145427" y="1074742"/>
            <a:ext cx="4951142" cy="333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12682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25F6A-CE8B-4654-ABDF-062A73D57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Updating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32316C-9C4E-474C-B039-7330B082BB1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46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185F75-8C94-41E3-B73E-0E1D78588E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33" t="27333" r="58019" b="18374"/>
          <a:stretch/>
        </p:blipFill>
        <p:spPr>
          <a:xfrm>
            <a:off x="3079286" y="968118"/>
            <a:ext cx="3480841" cy="3479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79109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2CCAC-B6D6-4116-857B-6AA2A31DE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References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C054A-AD68-467E-8955-4225D32712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 wrap="square" anchor="t">
            <a:normAutofit lnSpcReduction="10000"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Follow me on Twitter @misshermans</a:t>
            </a:r>
          </a:p>
          <a:p>
            <a:pPr>
              <a:spcAft>
                <a:spcPts val="600"/>
              </a:spcAft>
            </a:pPr>
            <a:r>
              <a:rPr lang="en-US" sz="2400" dirty="0">
                <a:hlinkClick r:id="rId3"/>
              </a:rPr>
              <a:t>https://rominirani.com/tutorial-mit-app-inventor-firebase-4be95051c325</a:t>
            </a:r>
            <a:endParaRPr lang="en-US" sz="2400" dirty="0"/>
          </a:p>
          <a:p>
            <a:pPr>
              <a:spcAft>
                <a:spcPts val="600"/>
              </a:spcAft>
            </a:pPr>
            <a:r>
              <a:rPr lang="en-US" sz="2400" dirty="0">
                <a:hlinkClick r:id="rId4"/>
              </a:rPr>
              <a:t>https://github.com/misshermans/PhonebookAppInventor</a:t>
            </a:r>
            <a:r>
              <a:rPr lang="en-US" sz="2400" dirty="0"/>
              <a:t> (Complete working project</a:t>
            </a:r>
            <a:r>
              <a:rPr lang="en-US" sz="2400"/>
              <a:t>, remember to </a:t>
            </a:r>
            <a:r>
              <a:rPr lang="en-US" sz="2400" dirty="0"/>
              <a:t>change the database URL!)</a:t>
            </a:r>
          </a:p>
          <a:p>
            <a:pPr>
              <a:spcAft>
                <a:spcPts val="600"/>
              </a:spcAft>
            </a:pPr>
            <a:r>
              <a:rPr lang="en-US" sz="2400" i="0" dirty="0">
                <a:solidFill>
                  <a:srgbClr val="000000"/>
                </a:solidFill>
                <a:effectLst/>
                <a:latin typeface="+mn-lt"/>
                <a:hlinkClick r:id="rId5"/>
              </a:rPr>
              <a:t>https://tinyurl.com/CSTA20Hermans</a:t>
            </a:r>
            <a:r>
              <a:rPr lang="en-US" sz="2400" i="0" dirty="0">
                <a:solidFill>
                  <a:srgbClr val="000000"/>
                </a:solidFill>
                <a:effectLst/>
                <a:latin typeface="+mn-lt"/>
              </a:rPr>
              <a:t> </a:t>
            </a:r>
            <a:endParaRPr lang="it-IT" sz="2400" dirty="0">
              <a:latin typeface="+mn-lt"/>
            </a:endParaRP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0E0D236C-A9FE-46BA-9CE4-E088476A726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600"/>
                </a:spcAft>
                <a:buNone/>
              </a:pPr>
              <a:t>47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64938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FD612-AF5D-4D22-9C75-A9DAC2BD3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cap="all" dirty="0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A167F-A8F9-4675-9464-F4B3127D62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 wrap="square" anchor="t">
            <a:normAutofit/>
          </a:bodyPr>
          <a:lstStyle/>
          <a:p>
            <a:pPr marL="0" indent="0">
              <a:lnSpc>
                <a:spcPct val="105000"/>
              </a:lnSpc>
              <a:spcAft>
                <a:spcPts val="600"/>
              </a:spcAft>
              <a:buNone/>
            </a:pPr>
            <a:r>
              <a:rPr lang="en-US" sz="2600" dirty="0"/>
              <a:t>By the end of this presentation, you will be able to:</a:t>
            </a:r>
          </a:p>
          <a:p>
            <a:pPr>
              <a:lnSpc>
                <a:spcPct val="105000"/>
              </a:lnSpc>
              <a:spcAft>
                <a:spcPts val="600"/>
              </a:spcAft>
            </a:pPr>
            <a:r>
              <a:rPr lang="en-US" sz="2600" dirty="0"/>
              <a:t>Understand database structure</a:t>
            </a:r>
          </a:p>
          <a:p>
            <a:pPr>
              <a:lnSpc>
                <a:spcPct val="105000"/>
              </a:lnSpc>
              <a:spcAft>
                <a:spcPts val="600"/>
              </a:spcAft>
            </a:pPr>
            <a:r>
              <a:rPr lang="en-US" sz="2600" dirty="0"/>
              <a:t>Add to your database</a:t>
            </a:r>
          </a:p>
          <a:p>
            <a:pPr>
              <a:lnSpc>
                <a:spcPct val="105000"/>
              </a:lnSpc>
              <a:spcAft>
                <a:spcPts val="600"/>
              </a:spcAft>
            </a:pPr>
            <a:r>
              <a:rPr lang="en-US" sz="2600" dirty="0"/>
              <a:t>Read from your database</a:t>
            </a:r>
          </a:p>
          <a:p>
            <a:pPr>
              <a:lnSpc>
                <a:spcPct val="105000"/>
              </a:lnSpc>
              <a:spcAft>
                <a:spcPts val="600"/>
              </a:spcAft>
            </a:pPr>
            <a:r>
              <a:rPr lang="en-US" sz="2600" dirty="0"/>
              <a:t>Update an object from your database</a:t>
            </a:r>
          </a:p>
          <a:p>
            <a:pPr>
              <a:lnSpc>
                <a:spcPct val="105000"/>
              </a:lnSpc>
              <a:spcAft>
                <a:spcPts val="600"/>
              </a:spcAft>
            </a:pPr>
            <a:r>
              <a:rPr lang="en-US" sz="2600" dirty="0"/>
              <a:t>Remove an object from your database</a:t>
            </a:r>
          </a:p>
          <a:p>
            <a:pPr>
              <a:lnSpc>
                <a:spcPct val="105000"/>
              </a:lnSpc>
              <a:spcAft>
                <a:spcPts val="600"/>
              </a:spcAft>
            </a:pPr>
            <a:endParaRPr lang="en-US" sz="1500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24D91263-69A6-4008-AECD-795454C9709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600"/>
                </a:spcAft>
                <a:buNone/>
              </a:pPr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586582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A3B56-265A-441F-9F0A-201CD61F0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WANT TO FOLLOW ALONG?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16D79E-6909-4964-9CE6-6FEC95E15F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832300" cy="3416400"/>
          </a:xfrm>
        </p:spPr>
        <p:txBody>
          <a:bodyPr/>
          <a:lstStyle/>
          <a:p>
            <a:r>
              <a:rPr lang="en-US" sz="2400" dirty="0"/>
              <a:t>Download a copy of the template</a:t>
            </a:r>
          </a:p>
          <a:p>
            <a:pPr lvl="1"/>
            <a:r>
              <a:rPr lang="it-IT" sz="2400" dirty="0"/>
              <a:t>ai2.appinventor.mit.edu/?galleryId=6037770137370624 </a:t>
            </a:r>
          </a:p>
          <a:p>
            <a:pPr lvl="1"/>
            <a:r>
              <a:rPr lang="en-US" sz="2400" dirty="0">
                <a:hlinkClick r:id="rId2"/>
              </a:rPr>
              <a:t>https://tinyurl.com/CSTA20Hermans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Have a Google log in that will allow you to use the developer’s console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9805DF-B100-411F-9A9A-D2858225615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99681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C55B9-AAA0-4426-A002-A8B78527A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cap="all" dirty="0"/>
              <a:t>What is Firebase? Is it for 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2DCE4-2554-4DD1-8A36-E9A5637C9E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Firebase is a comprehensive mobile development platform with many useful features 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Ex. Analytics, Hosting, Authentication, Realtime Databases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Realtime Database is designed to update all connected devices in </a:t>
            </a:r>
            <a:r>
              <a:rPr lang="en-US" sz="2400" dirty="0" err="1"/>
              <a:t>realtime</a:t>
            </a:r>
            <a:endParaRPr lang="en-US" sz="2400" dirty="0"/>
          </a:p>
          <a:p>
            <a:pPr marL="0" indent="0">
              <a:spcAft>
                <a:spcPts val="600"/>
              </a:spcAft>
              <a:buNone/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7D6537DD-5080-47CA-9AD7-642D3174B2A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600"/>
                </a:spcAft>
                <a:buNone/>
              </a:pPr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70193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C55B9-AAA0-4426-A002-A8B78527A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cap="all" dirty="0"/>
              <a:t>What is Firebase? Is it for 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2DCE4-2554-4DD1-8A36-E9A5637C9E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 wrap="square"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Stores data in a JSON (</a:t>
            </a:r>
            <a:r>
              <a:rPr lang="en-US" sz="2400" dirty="0" err="1"/>
              <a:t>Javascript</a:t>
            </a:r>
            <a:r>
              <a:rPr lang="en-US" sz="2400" dirty="0"/>
              <a:t> Object Notation) format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Limitations: Difficult to sort and search large amounts of data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Larger scale data consider Cloud </a:t>
            </a:r>
            <a:r>
              <a:rPr lang="en-US" sz="2400" dirty="0" err="1"/>
              <a:t>Firestore</a:t>
            </a:r>
            <a:r>
              <a:rPr lang="en-US" sz="2400" dirty="0"/>
              <a:t> (still in Beta)</a:t>
            </a:r>
          </a:p>
          <a:p>
            <a:pPr marL="0" indent="0">
              <a:spcAft>
                <a:spcPts val="600"/>
              </a:spcAft>
              <a:buNone/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7D6537DD-5080-47CA-9AD7-642D3174B2A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600"/>
                </a:spcAft>
                <a:buNone/>
              </a:pPr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389166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4239BF-A5C6-44A1-81F8-9C3D42333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wrap="square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cap="all" dirty="0"/>
              <a:t>What is a No-SQL Database?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FC5F0-7E65-4E13-8769-F0DFFBE91F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 wrap="square" anchor="t">
            <a:no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A SQL Database is a database where everything is stored as a table with a set of fields</a:t>
            </a:r>
          </a:p>
          <a:p>
            <a:pPr>
              <a:spcAft>
                <a:spcPts val="600"/>
              </a:spcAft>
            </a:pPr>
            <a:r>
              <a:rPr lang="en-US" sz="2400" dirty="0"/>
              <a:t>A No-SQL Database allows you to store anything you want to the database without following a specific format</a:t>
            </a:r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F94EB69B-B8B9-49E8-83DD-17CCA370A8FB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/>
              <a:pPr marL="0" lvl="0" indent="0" algn="r" rtl="0">
                <a:spcBef>
                  <a:spcPts val="0"/>
                </a:spcBef>
                <a:spcAft>
                  <a:spcPts val="600"/>
                </a:spcAft>
                <a:buNone/>
              </a:pPr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3751976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1493</Words>
  <Application>Microsoft Office PowerPoint</Application>
  <PresentationFormat>On-screen Show (16:9)</PresentationFormat>
  <Paragraphs>200</Paragraphs>
  <Slides>47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9" baseType="lpstr">
      <vt:lpstr>Arial</vt:lpstr>
      <vt:lpstr>Simple Light</vt:lpstr>
      <vt:lpstr>Connecting App Inventor with a Database</vt:lpstr>
      <vt:lpstr>Prerequisites for this Presentation</vt:lpstr>
      <vt:lpstr>Prerequisites for this Presentation</vt:lpstr>
      <vt:lpstr>Learning Objectives</vt:lpstr>
      <vt:lpstr>Learning Objectives</vt:lpstr>
      <vt:lpstr>WANT TO FOLLOW ALONG?</vt:lpstr>
      <vt:lpstr>What is Firebase? Is it for me?</vt:lpstr>
      <vt:lpstr>What is Firebase? Is it for me?</vt:lpstr>
      <vt:lpstr>What is a No-SQL Database?</vt:lpstr>
      <vt:lpstr>What is a No-SQL Database?</vt:lpstr>
      <vt:lpstr>Limited Database Structure</vt:lpstr>
      <vt:lpstr>Setting Up New Project in Firebase  </vt:lpstr>
      <vt:lpstr>Setting Up New Project in Firebase  </vt:lpstr>
      <vt:lpstr>Setting Up Database</vt:lpstr>
      <vt:lpstr>Setting Up Database</vt:lpstr>
      <vt:lpstr>Test Mode</vt:lpstr>
      <vt:lpstr>Copy the Link to your Database</vt:lpstr>
      <vt:lpstr>Example Activity: Developing a Simple Phonebook</vt:lpstr>
      <vt:lpstr>Example Activity: Developing a Simple Phonebook</vt:lpstr>
      <vt:lpstr>Home Page – Screen1</vt:lpstr>
      <vt:lpstr>Adding To the Database</vt:lpstr>
      <vt:lpstr>Adding To the Database</vt:lpstr>
      <vt:lpstr>Adding To the Database</vt:lpstr>
      <vt:lpstr>Adding To the Database</vt:lpstr>
      <vt:lpstr>Accessing All Data – View All</vt:lpstr>
      <vt:lpstr>Accessing All Data</vt:lpstr>
      <vt:lpstr>Understanding GetTagList</vt:lpstr>
      <vt:lpstr>Understanding GetTagList</vt:lpstr>
      <vt:lpstr>A Note About Asynchronous Programming</vt:lpstr>
      <vt:lpstr>A Note About Asynchronous Programming</vt:lpstr>
      <vt:lpstr>A Note About Asynchronous Programming - Example</vt:lpstr>
      <vt:lpstr>A Note About Asynchronous Programming - Example</vt:lpstr>
      <vt:lpstr>Accessing All Data</vt:lpstr>
      <vt:lpstr>Searching Data</vt:lpstr>
      <vt:lpstr>Searching Data</vt:lpstr>
      <vt:lpstr>Searching Data</vt:lpstr>
      <vt:lpstr>Removing Data</vt:lpstr>
      <vt:lpstr>Removing Data</vt:lpstr>
      <vt:lpstr>Removing Data</vt:lpstr>
      <vt:lpstr>Removing Data</vt:lpstr>
      <vt:lpstr>Updating data - Selection</vt:lpstr>
      <vt:lpstr>Updating data - Selection</vt:lpstr>
      <vt:lpstr>Updating Data - Selection</vt:lpstr>
      <vt:lpstr>Updating Data </vt:lpstr>
      <vt:lpstr>Updating Data </vt:lpstr>
      <vt:lpstr>Updating Data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Connecting App Inventor with a Database</dc:title>
  <dc:creator>Kim Hermans</dc:creator>
  <cp:lastModifiedBy>Kim Hermans</cp:lastModifiedBy>
  <cp:revision>12</cp:revision>
  <dcterms:created xsi:type="dcterms:W3CDTF">2020-06-27T03:14:38Z</dcterms:created>
  <dcterms:modified xsi:type="dcterms:W3CDTF">2020-07-11T17:34:18Z</dcterms:modified>
</cp:coreProperties>
</file>